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9" r:id="rId3"/>
    <p:sldId id="275" r:id="rId4"/>
    <p:sldId id="257" r:id="rId5"/>
    <p:sldId id="259" r:id="rId6"/>
    <p:sldId id="274" r:id="rId7"/>
    <p:sldId id="271" r:id="rId8"/>
    <p:sldId id="270" r:id="rId9"/>
    <p:sldId id="269" r:id="rId10"/>
    <p:sldId id="272" r:id="rId11"/>
    <p:sldId id="276" r:id="rId12"/>
    <p:sldId id="277" r:id="rId13"/>
    <p:sldId id="27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2" d="100"/>
          <a:sy n="72" d="100"/>
        </p:scale>
        <p:origin x="63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0FD584B2-FFFB-45D2-882D-6C3F4D34CC35}" type="datetimeFigureOut">
              <a:rPr lang="es-ES" smtClean="0"/>
              <a:t>05/11/2020</a:t>
            </a:fld>
            <a:endParaRPr lang="es-ES"/>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s-ES"/>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F643D19A-65F9-4D13-81CA-A262BA1CDB96}" type="slidenum">
              <a:rPr lang="es-ES" smtClean="0"/>
              <a:t>‹Nº›</a:t>
            </a:fld>
            <a:endParaRPr lang="es-ES"/>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57524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FD584B2-FFFB-45D2-882D-6C3F4D34CC35}" type="datetimeFigureOut">
              <a:rPr lang="es-ES" smtClean="0"/>
              <a:t>05/11/2020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643D19A-65F9-4D13-81CA-A262BA1CDB96}" type="slidenum">
              <a:rPr lang="es-ES" smtClean="0"/>
              <a:t>‹Nº›</a:t>
            </a:fld>
            <a:endParaRPr lang="es-ES"/>
          </a:p>
        </p:txBody>
      </p:sp>
    </p:spTree>
    <p:extLst>
      <p:ext uri="{BB962C8B-B14F-4D97-AF65-F5344CB8AC3E}">
        <p14:creationId xmlns:p14="http://schemas.microsoft.com/office/powerpoint/2010/main" val="3211280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FD584B2-FFFB-45D2-882D-6C3F4D34CC35}" type="datetimeFigureOut">
              <a:rPr lang="es-ES" smtClean="0"/>
              <a:t>05/11/2020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643D19A-65F9-4D13-81CA-A262BA1CDB96}" type="slidenum">
              <a:rPr lang="es-ES" smtClean="0"/>
              <a:t>‹Nº›</a:t>
            </a:fld>
            <a:endParaRPr lang="es-ES"/>
          </a:p>
        </p:txBody>
      </p:sp>
    </p:spTree>
    <p:extLst>
      <p:ext uri="{BB962C8B-B14F-4D97-AF65-F5344CB8AC3E}">
        <p14:creationId xmlns:p14="http://schemas.microsoft.com/office/powerpoint/2010/main" val="4208406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FD584B2-FFFB-45D2-882D-6C3F4D34CC35}" type="datetimeFigureOut">
              <a:rPr lang="es-ES" smtClean="0"/>
              <a:t>05/11/2020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643D19A-65F9-4D13-81CA-A262BA1CDB96}" type="slidenum">
              <a:rPr lang="es-ES" smtClean="0"/>
              <a:t>‹Nº›</a:t>
            </a:fld>
            <a:endParaRPr lang="es-ES"/>
          </a:p>
        </p:txBody>
      </p:sp>
    </p:spTree>
    <p:extLst>
      <p:ext uri="{BB962C8B-B14F-4D97-AF65-F5344CB8AC3E}">
        <p14:creationId xmlns:p14="http://schemas.microsoft.com/office/powerpoint/2010/main" val="77244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0FD584B2-FFFB-45D2-882D-6C3F4D34CC35}" type="datetimeFigureOut">
              <a:rPr lang="es-ES" smtClean="0"/>
              <a:t>05/11/2020</a:t>
            </a:fld>
            <a:endParaRPr lang="es-ES"/>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s-ES"/>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F643D19A-65F9-4D13-81CA-A262BA1CDB96}" type="slidenum">
              <a:rPr lang="es-ES" smtClean="0"/>
              <a:t>‹Nº›</a:t>
            </a:fld>
            <a:endParaRPr lang="es-ES"/>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329030811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FD584B2-FFFB-45D2-882D-6C3F4D34CC35}" type="datetimeFigureOut">
              <a:rPr lang="es-ES" smtClean="0"/>
              <a:t>05/11/2020</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643D19A-65F9-4D13-81CA-A262BA1CDB96}" type="slidenum">
              <a:rPr lang="es-ES" smtClean="0"/>
              <a:t>‹Nº›</a:t>
            </a:fld>
            <a:endParaRPr lang="es-ES"/>
          </a:p>
        </p:txBody>
      </p:sp>
    </p:spTree>
    <p:extLst>
      <p:ext uri="{BB962C8B-B14F-4D97-AF65-F5344CB8AC3E}">
        <p14:creationId xmlns:p14="http://schemas.microsoft.com/office/powerpoint/2010/main" val="603324032"/>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257300" y="2909102"/>
            <a:ext cx="4800600" cy="299639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633864" y="2909102"/>
            <a:ext cx="4800600" cy="299639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FD584B2-FFFB-45D2-882D-6C3F4D34CC35}" type="datetimeFigureOut">
              <a:rPr lang="es-ES" smtClean="0"/>
              <a:t>05/11/2020</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F643D19A-65F9-4D13-81CA-A262BA1CDB96}" type="slidenum">
              <a:rPr lang="es-ES" smtClean="0"/>
              <a:t>‹Nº›</a:t>
            </a:fld>
            <a:endParaRPr lang="es-ES"/>
          </a:p>
        </p:txBody>
      </p:sp>
    </p:spTree>
    <p:extLst>
      <p:ext uri="{BB962C8B-B14F-4D97-AF65-F5344CB8AC3E}">
        <p14:creationId xmlns:p14="http://schemas.microsoft.com/office/powerpoint/2010/main" val="1626507467"/>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0FD584B2-FFFB-45D2-882D-6C3F4D34CC35}" type="datetimeFigureOut">
              <a:rPr lang="es-ES" smtClean="0"/>
              <a:t>05/11/2020</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F643D19A-65F9-4D13-81CA-A262BA1CDB96}" type="slidenum">
              <a:rPr lang="es-ES" smtClean="0"/>
              <a:t>‹Nº›</a:t>
            </a:fld>
            <a:endParaRPr lang="es-ES"/>
          </a:p>
        </p:txBody>
      </p:sp>
    </p:spTree>
    <p:extLst>
      <p:ext uri="{BB962C8B-B14F-4D97-AF65-F5344CB8AC3E}">
        <p14:creationId xmlns:p14="http://schemas.microsoft.com/office/powerpoint/2010/main" val="1108781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D584B2-FFFB-45D2-882D-6C3F4D34CC35}" type="datetimeFigureOut">
              <a:rPr lang="es-ES" smtClean="0"/>
              <a:t>05/11/2020</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F643D19A-65F9-4D13-81CA-A262BA1CDB96}" type="slidenum">
              <a:rPr lang="es-ES" smtClean="0"/>
              <a:t>‹Nº›</a:t>
            </a:fld>
            <a:endParaRPr lang="es-ES"/>
          </a:p>
        </p:txBody>
      </p:sp>
    </p:spTree>
    <p:extLst>
      <p:ext uri="{BB962C8B-B14F-4D97-AF65-F5344CB8AC3E}">
        <p14:creationId xmlns:p14="http://schemas.microsoft.com/office/powerpoint/2010/main" val="3061861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765051" y="6375679"/>
            <a:ext cx="1233355" cy="348462"/>
          </a:xfrm>
        </p:spPr>
        <p:txBody>
          <a:bodyPr/>
          <a:lstStyle/>
          <a:p>
            <a:fld id="{0FD584B2-FFFB-45D2-882D-6C3F4D34CC35}" type="datetimeFigureOut">
              <a:rPr lang="es-ES" smtClean="0"/>
              <a:t>05/11/2020</a:t>
            </a:fld>
            <a:endParaRPr lang="es-ES"/>
          </a:p>
        </p:txBody>
      </p:sp>
      <p:sp>
        <p:nvSpPr>
          <p:cNvPr id="6" name="Footer Placeholder 5"/>
          <p:cNvSpPr>
            <a:spLocks noGrp="1"/>
          </p:cNvSpPr>
          <p:nvPr>
            <p:ph type="ftr" sz="quarter" idx="11"/>
          </p:nvPr>
        </p:nvSpPr>
        <p:spPr>
          <a:xfrm>
            <a:off x="2103620" y="6375679"/>
            <a:ext cx="3482179" cy="345796"/>
          </a:xfrm>
        </p:spPr>
        <p:txBody>
          <a:bodyPr/>
          <a:lstStyle/>
          <a:p>
            <a:endParaRPr lang="es-ES"/>
          </a:p>
        </p:txBody>
      </p:sp>
      <p:sp>
        <p:nvSpPr>
          <p:cNvPr id="7" name="Slide Number Placeholder 6"/>
          <p:cNvSpPr>
            <a:spLocks noGrp="1"/>
          </p:cNvSpPr>
          <p:nvPr>
            <p:ph type="sldNum" sz="quarter" idx="12"/>
          </p:nvPr>
        </p:nvSpPr>
        <p:spPr>
          <a:xfrm>
            <a:off x="5691014" y="6375679"/>
            <a:ext cx="1232456" cy="345796"/>
          </a:xfrm>
        </p:spPr>
        <p:txBody>
          <a:bodyPr/>
          <a:lstStyle/>
          <a:p>
            <a:fld id="{F643D19A-65F9-4D13-81CA-A262BA1CDB96}" type="slidenum">
              <a:rPr lang="es-ES" smtClean="0"/>
              <a:t>‹Nº›</a:t>
            </a:fld>
            <a:endParaRPr lang="es-ES"/>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65942430"/>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765950" y="6375679"/>
            <a:ext cx="1232456" cy="348462"/>
          </a:xfrm>
        </p:spPr>
        <p:txBody>
          <a:bodyPr/>
          <a:lstStyle/>
          <a:p>
            <a:fld id="{0FD584B2-FFFB-45D2-882D-6C3F4D34CC35}" type="datetimeFigureOut">
              <a:rPr lang="es-ES" smtClean="0"/>
              <a:t>05/11/2020</a:t>
            </a:fld>
            <a:endParaRPr lang="es-ES"/>
          </a:p>
        </p:txBody>
      </p:sp>
      <p:sp>
        <p:nvSpPr>
          <p:cNvPr id="6" name="Footer Placeholder 5"/>
          <p:cNvSpPr>
            <a:spLocks noGrp="1"/>
          </p:cNvSpPr>
          <p:nvPr>
            <p:ph type="ftr" sz="quarter" idx="11"/>
          </p:nvPr>
        </p:nvSpPr>
        <p:spPr>
          <a:xfrm>
            <a:off x="2103621" y="6375679"/>
            <a:ext cx="3482178" cy="345796"/>
          </a:xfrm>
        </p:spPr>
        <p:txBody>
          <a:bodyPr/>
          <a:lstStyle/>
          <a:p>
            <a:endParaRPr lang="es-ES"/>
          </a:p>
        </p:txBody>
      </p:sp>
      <p:sp>
        <p:nvSpPr>
          <p:cNvPr id="7" name="Slide Number Placeholder 6"/>
          <p:cNvSpPr>
            <a:spLocks noGrp="1"/>
          </p:cNvSpPr>
          <p:nvPr>
            <p:ph type="sldNum" sz="quarter" idx="12"/>
          </p:nvPr>
        </p:nvSpPr>
        <p:spPr>
          <a:xfrm>
            <a:off x="5687568" y="6375679"/>
            <a:ext cx="1234440" cy="345796"/>
          </a:xfrm>
        </p:spPr>
        <p:txBody>
          <a:bodyPr/>
          <a:lstStyle/>
          <a:p>
            <a:fld id="{F643D19A-65F9-4D13-81CA-A262BA1CDB96}" type="slidenum">
              <a:rPr lang="es-ES" smtClean="0"/>
              <a:t>‹Nº›</a:t>
            </a:fld>
            <a:endParaRPr lang="es-ES"/>
          </a:p>
        </p:txBody>
      </p:sp>
    </p:spTree>
    <p:extLst>
      <p:ext uri="{BB962C8B-B14F-4D97-AF65-F5344CB8AC3E}">
        <p14:creationId xmlns:p14="http://schemas.microsoft.com/office/powerpoint/2010/main" val="4166366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0FD584B2-FFFB-45D2-882D-6C3F4D34CC35}" type="datetimeFigureOut">
              <a:rPr lang="es-ES" smtClean="0"/>
              <a:t>05/11/2020</a:t>
            </a:fld>
            <a:endParaRPr lang="es-ES"/>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s-ES"/>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F643D19A-65F9-4D13-81CA-A262BA1CDB96}" type="slidenum">
              <a:rPr lang="es-ES" smtClean="0"/>
              <a:t>‹Nº›</a:t>
            </a:fld>
            <a:endParaRPr lang="es-ES"/>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446268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f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A2F766C1-B315-4EAF-86D6-515FABF611B9}"/>
              </a:ext>
            </a:extLst>
          </p:cNvPr>
          <p:cNvSpPr>
            <a:spLocks noGrp="1"/>
          </p:cNvSpPr>
          <p:nvPr>
            <p:ph type="ctrTitle"/>
          </p:nvPr>
        </p:nvSpPr>
        <p:spPr/>
        <p:txBody>
          <a:bodyPr/>
          <a:lstStyle/>
          <a:p>
            <a:r>
              <a:rPr lang="es-ES" dirty="0" smtClean="0"/>
              <a:t>UNIDAD</a:t>
            </a:r>
            <a:br>
              <a:rPr lang="es-ES" dirty="0" smtClean="0"/>
            </a:br>
            <a:r>
              <a:rPr lang="es-ES" sz="5400" dirty="0" smtClean="0"/>
              <a:t>DE</a:t>
            </a:r>
            <a:r>
              <a:rPr lang="es-ES" dirty="0" smtClean="0"/>
              <a:t/>
            </a:r>
            <a:br>
              <a:rPr lang="es-ES" dirty="0" smtClean="0"/>
            </a:br>
            <a:r>
              <a:rPr lang="es-ES" dirty="0" smtClean="0"/>
              <a:t>GÉNERO</a:t>
            </a:r>
            <a:endParaRPr lang="es-ES" dirty="0"/>
          </a:p>
        </p:txBody>
      </p:sp>
      <p:sp>
        <p:nvSpPr>
          <p:cNvPr id="3" name="Subtítulo 2">
            <a:extLst>
              <a:ext uri="{FF2B5EF4-FFF2-40B4-BE49-F238E27FC236}">
                <a16:creationId xmlns="" xmlns:a16="http://schemas.microsoft.com/office/drawing/2014/main" id="{6BC727EB-EEA1-4CE5-9CEF-5669C7B58A28}"/>
              </a:ext>
            </a:extLst>
          </p:cNvPr>
          <p:cNvSpPr>
            <a:spLocks noGrp="1"/>
          </p:cNvSpPr>
          <p:nvPr>
            <p:ph type="subTitle" idx="1"/>
          </p:nvPr>
        </p:nvSpPr>
        <p:spPr/>
        <p:txBody>
          <a:bodyPr/>
          <a:lstStyle/>
          <a:p>
            <a:r>
              <a:rPr lang="es-ES" dirty="0" smtClean="0"/>
              <a:t>CONSEJERÍA DE EDUCACIÓN, CULTURA Y DEPORTES DE CLM</a:t>
            </a:r>
            <a:endParaRPr lang="es-ES" dirty="0"/>
          </a:p>
        </p:txBody>
      </p:sp>
    </p:spTree>
    <p:extLst>
      <p:ext uri="{BB962C8B-B14F-4D97-AF65-F5344CB8AC3E}">
        <p14:creationId xmlns:p14="http://schemas.microsoft.com/office/powerpoint/2010/main" val="33607020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5C025707-DF17-4E61-8CE8-FB6B2219ED52}"/>
              </a:ext>
            </a:extLst>
          </p:cNvPr>
          <p:cNvSpPr>
            <a:spLocks noGrp="1"/>
          </p:cNvSpPr>
          <p:nvPr>
            <p:ph type="title"/>
          </p:nvPr>
        </p:nvSpPr>
        <p:spPr/>
        <p:txBody>
          <a:bodyPr/>
          <a:lstStyle/>
          <a:p>
            <a:r>
              <a:rPr lang="es-ES" dirty="0"/>
              <a:t>Datos CLM 2017-2018</a:t>
            </a:r>
          </a:p>
        </p:txBody>
      </p:sp>
      <p:pic>
        <p:nvPicPr>
          <p:cNvPr id="6" name="Marcador de contenido 5">
            <a:extLst>
              <a:ext uri="{FF2B5EF4-FFF2-40B4-BE49-F238E27FC236}">
                <a16:creationId xmlns="" xmlns:a16="http://schemas.microsoft.com/office/drawing/2014/main" id="{96EBD84C-9448-4BCE-A3A7-1F8D0379881D}"/>
              </a:ext>
            </a:extLst>
          </p:cNvPr>
          <p:cNvPicPr>
            <a:picLocks noGrp="1" noChangeAspect="1"/>
          </p:cNvPicPr>
          <p:nvPr>
            <p:ph idx="1"/>
          </p:nvPr>
        </p:nvPicPr>
        <p:blipFill rotWithShape="1">
          <a:blip r:embed="rId2"/>
          <a:srcRect l="14634" t="22506" r="13406" b="11346"/>
          <a:stretch/>
        </p:blipFill>
        <p:spPr>
          <a:xfrm>
            <a:off x="1894537" y="1588148"/>
            <a:ext cx="8726569" cy="4510063"/>
          </a:xfrm>
          <a:prstGeom prst="rect">
            <a:avLst/>
          </a:prstGeom>
        </p:spPr>
      </p:pic>
    </p:spTree>
    <p:extLst>
      <p:ext uri="{BB962C8B-B14F-4D97-AF65-F5344CB8AC3E}">
        <p14:creationId xmlns:p14="http://schemas.microsoft.com/office/powerpoint/2010/main" val="30990610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 xmlns:a16="http://schemas.microsoft.com/office/drawing/2014/main" id="{C6B996E7-6836-4DE5-B140-0538D7ECE152}"/>
              </a:ext>
            </a:extLst>
          </p:cNvPr>
          <p:cNvPicPr>
            <a:picLocks noChangeAspect="1"/>
          </p:cNvPicPr>
          <p:nvPr/>
        </p:nvPicPr>
        <p:blipFill rotWithShape="1">
          <a:blip r:embed="rId2"/>
          <a:srcRect l="14192" t="16394" r="11615" b="7056"/>
          <a:stretch/>
        </p:blipFill>
        <p:spPr>
          <a:xfrm>
            <a:off x="1688123" y="745588"/>
            <a:ext cx="9700296" cy="5627078"/>
          </a:xfrm>
          <a:prstGeom prst="rect">
            <a:avLst/>
          </a:prstGeom>
        </p:spPr>
      </p:pic>
    </p:spTree>
    <p:extLst>
      <p:ext uri="{BB962C8B-B14F-4D97-AF65-F5344CB8AC3E}">
        <p14:creationId xmlns:p14="http://schemas.microsoft.com/office/powerpoint/2010/main" val="363462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 xmlns:a16="http://schemas.microsoft.com/office/drawing/2014/main" id="{F7C35089-F4CC-42C7-BB85-65C47A434D87}"/>
              </a:ext>
            </a:extLst>
          </p:cNvPr>
          <p:cNvPicPr>
            <a:picLocks noChangeAspect="1"/>
          </p:cNvPicPr>
          <p:nvPr/>
        </p:nvPicPr>
        <p:blipFill rotWithShape="1">
          <a:blip r:embed="rId2"/>
          <a:srcRect l="14192" t="15368" r="11500" b="29836"/>
          <a:stretch/>
        </p:blipFill>
        <p:spPr>
          <a:xfrm>
            <a:off x="1083212" y="998807"/>
            <a:ext cx="10450764" cy="4332849"/>
          </a:xfrm>
          <a:prstGeom prst="rect">
            <a:avLst/>
          </a:prstGeom>
        </p:spPr>
      </p:pic>
    </p:spTree>
    <p:extLst>
      <p:ext uri="{BB962C8B-B14F-4D97-AF65-F5344CB8AC3E}">
        <p14:creationId xmlns:p14="http://schemas.microsoft.com/office/powerpoint/2010/main" val="7038539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 xmlns:a16="http://schemas.microsoft.com/office/drawing/2014/main" id="{957BC77F-7D93-4252-AC96-B552821497B7}"/>
              </a:ext>
            </a:extLst>
          </p:cNvPr>
          <p:cNvPicPr>
            <a:picLocks noChangeAspect="1"/>
          </p:cNvPicPr>
          <p:nvPr/>
        </p:nvPicPr>
        <p:blipFill rotWithShape="1">
          <a:blip r:embed="rId2"/>
          <a:srcRect l="30808" t="15368" r="29615" b="8903"/>
          <a:stretch/>
        </p:blipFill>
        <p:spPr>
          <a:xfrm>
            <a:off x="2994073" y="91942"/>
            <a:ext cx="6203853" cy="6674116"/>
          </a:xfrm>
          <a:prstGeom prst="rect">
            <a:avLst/>
          </a:prstGeom>
        </p:spPr>
      </p:pic>
    </p:spTree>
    <p:extLst>
      <p:ext uri="{BB962C8B-B14F-4D97-AF65-F5344CB8AC3E}">
        <p14:creationId xmlns:p14="http://schemas.microsoft.com/office/powerpoint/2010/main" val="2518822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A2F766C1-B315-4EAF-86D6-515FABF611B9}"/>
              </a:ext>
            </a:extLst>
          </p:cNvPr>
          <p:cNvSpPr>
            <a:spLocks noGrp="1"/>
          </p:cNvSpPr>
          <p:nvPr>
            <p:ph type="ctrTitle"/>
          </p:nvPr>
        </p:nvSpPr>
        <p:spPr/>
        <p:txBody>
          <a:bodyPr/>
          <a:lstStyle/>
          <a:p>
            <a:r>
              <a:rPr lang="es-ES" sz="6000" dirty="0" smtClean="0"/>
              <a:t>CAMINANDO</a:t>
            </a:r>
            <a:br>
              <a:rPr lang="es-ES" sz="6000" dirty="0" smtClean="0"/>
            </a:br>
            <a:r>
              <a:rPr lang="es-ES" sz="6000" dirty="0" smtClean="0"/>
              <a:t>HACIA LA </a:t>
            </a:r>
            <a:br>
              <a:rPr lang="es-ES" sz="6000" dirty="0" smtClean="0"/>
            </a:br>
            <a:r>
              <a:rPr lang="es-ES" sz="6000" dirty="0" smtClean="0"/>
              <a:t>IGUALDAD</a:t>
            </a:r>
            <a:endParaRPr lang="es-ES" sz="6000" dirty="0"/>
          </a:p>
        </p:txBody>
      </p:sp>
    </p:spTree>
    <p:extLst>
      <p:ext uri="{BB962C8B-B14F-4D97-AF65-F5344CB8AC3E}">
        <p14:creationId xmlns:p14="http://schemas.microsoft.com/office/powerpoint/2010/main" val="28178049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 xmlns:a16="http://schemas.microsoft.com/office/drawing/2014/main" id="{A91C4EE4-1DEF-4836-B0F0-484B801C355F}"/>
              </a:ext>
            </a:extLst>
          </p:cNvPr>
          <p:cNvSpPr>
            <a:spLocks noGrp="1"/>
          </p:cNvSpPr>
          <p:nvPr>
            <p:ph idx="1"/>
          </p:nvPr>
        </p:nvSpPr>
        <p:spPr>
          <a:xfrm>
            <a:off x="916745" y="1631853"/>
            <a:ext cx="4023707" cy="5081472"/>
          </a:xfrm>
        </p:spPr>
        <p:txBody>
          <a:bodyPr/>
          <a:lstStyle/>
          <a:p>
            <a:r>
              <a:rPr lang="es-ES" dirty="0"/>
              <a:t>PRINCIPIO DE IGUALDAD:</a:t>
            </a:r>
          </a:p>
          <a:p>
            <a:pPr lvl="1"/>
            <a:r>
              <a:rPr lang="es-ES" dirty="0"/>
              <a:t>IGUALDAD FORMAL </a:t>
            </a:r>
          </a:p>
          <a:p>
            <a:pPr lvl="1"/>
            <a:r>
              <a:rPr lang="es-ES" dirty="0"/>
              <a:t>IGUALDAD REAL: </a:t>
            </a:r>
          </a:p>
          <a:p>
            <a:pPr lvl="2"/>
            <a:r>
              <a:rPr lang="es-ES" dirty="0"/>
              <a:t>IGUALDAD DE TRATO</a:t>
            </a:r>
          </a:p>
          <a:p>
            <a:pPr lvl="2"/>
            <a:r>
              <a:rPr lang="es-ES" dirty="0"/>
              <a:t>IGUALDAD DE OPORTUNIDADES (COMPENSA DESIGUALDADES)</a:t>
            </a:r>
          </a:p>
          <a:p>
            <a:pPr marL="457200" lvl="1" indent="0">
              <a:buNone/>
            </a:pPr>
            <a:endParaRPr lang="es-ES" dirty="0"/>
          </a:p>
          <a:p>
            <a:r>
              <a:rPr lang="es-ES" dirty="0"/>
              <a:t>POLÍTICAS DE IGUALDAD</a:t>
            </a:r>
          </a:p>
          <a:p>
            <a:pPr lvl="1"/>
            <a:r>
              <a:rPr lang="es-ES" dirty="0"/>
              <a:t>POLITICAS ESPECIFICAS DE GÉNERO</a:t>
            </a:r>
          </a:p>
          <a:p>
            <a:pPr lvl="1"/>
            <a:r>
              <a:rPr lang="es-ES" dirty="0"/>
              <a:t>MAINSTREAING DE GÉNERO</a:t>
            </a:r>
          </a:p>
          <a:p>
            <a:pPr lvl="1"/>
            <a:endParaRPr lang="es-ES" dirty="0"/>
          </a:p>
          <a:p>
            <a:pPr marL="457200" lvl="1" indent="0">
              <a:buNone/>
            </a:pPr>
            <a:endParaRPr lang="es-ES" dirty="0"/>
          </a:p>
          <a:p>
            <a:pPr lvl="1"/>
            <a:endParaRPr lang="es-ES" dirty="0"/>
          </a:p>
        </p:txBody>
      </p:sp>
      <p:pic>
        <p:nvPicPr>
          <p:cNvPr id="4" name="Imagen 3">
            <a:extLst>
              <a:ext uri="{FF2B5EF4-FFF2-40B4-BE49-F238E27FC236}">
                <a16:creationId xmlns="" xmlns:a16="http://schemas.microsoft.com/office/drawing/2014/main" id="{142429E2-B239-4CDA-9641-D370DC2AA0D6}"/>
              </a:ext>
            </a:extLst>
          </p:cNvPr>
          <p:cNvPicPr>
            <a:picLocks noChangeAspect="1"/>
          </p:cNvPicPr>
          <p:nvPr/>
        </p:nvPicPr>
        <p:blipFill rotWithShape="1">
          <a:blip r:embed="rId2"/>
          <a:srcRect l="19554" t="27322" r="24553" b="9928"/>
          <a:stretch/>
        </p:blipFill>
        <p:spPr>
          <a:xfrm>
            <a:off x="4940452" y="1631853"/>
            <a:ext cx="6658611" cy="4508696"/>
          </a:xfrm>
          <a:prstGeom prst="rect">
            <a:avLst/>
          </a:prstGeom>
        </p:spPr>
      </p:pic>
    </p:spTree>
    <p:extLst>
      <p:ext uri="{BB962C8B-B14F-4D97-AF65-F5344CB8AC3E}">
        <p14:creationId xmlns:p14="http://schemas.microsoft.com/office/powerpoint/2010/main" val="16620908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11836B2C-ED40-4C40-BD76-2AF9AB7B00E5}"/>
              </a:ext>
            </a:extLst>
          </p:cNvPr>
          <p:cNvSpPr>
            <a:spLocks noGrp="1"/>
          </p:cNvSpPr>
          <p:nvPr>
            <p:ph type="title"/>
          </p:nvPr>
        </p:nvSpPr>
        <p:spPr>
          <a:xfrm>
            <a:off x="886265" y="382385"/>
            <a:ext cx="10543735" cy="1492132"/>
          </a:xfrm>
        </p:spPr>
        <p:txBody>
          <a:bodyPr/>
          <a:lstStyle/>
          <a:p>
            <a:pPr algn="ctr"/>
            <a:r>
              <a:rPr lang="es-ES" dirty="0"/>
              <a:t>Sistema sexo-género ¿=DAD REAL?</a:t>
            </a:r>
          </a:p>
        </p:txBody>
      </p:sp>
      <p:sp>
        <p:nvSpPr>
          <p:cNvPr id="4" name="CuadroTexto 3">
            <a:extLst>
              <a:ext uri="{FF2B5EF4-FFF2-40B4-BE49-F238E27FC236}">
                <a16:creationId xmlns="" xmlns:a16="http://schemas.microsoft.com/office/drawing/2014/main" id="{D255465F-B303-4BA0-84EF-870C5C04CACE}"/>
              </a:ext>
            </a:extLst>
          </p:cNvPr>
          <p:cNvSpPr txBox="1"/>
          <p:nvPr/>
        </p:nvSpPr>
        <p:spPr>
          <a:xfrm rot="20917992">
            <a:off x="1491174" y="1757094"/>
            <a:ext cx="1378634"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ES" dirty="0"/>
              <a:t>BRECHA SALARIAL</a:t>
            </a:r>
          </a:p>
        </p:txBody>
      </p:sp>
      <p:sp>
        <p:nvSpPr>
          <p:cNvPr id="6" name="CuadroTexto 5">
            <a:extLst>
              <a:ext uri="{FF2B5EF4-FFF2-40B4-BE49-F238E27FC236}">
                <a16:creationId xmlns="" xmlns:a16="http://schemas.microsoft.com/office/drawing/2014/main" id="{0CEA82EA-D711-4A24-9C61-840619CB4EDB}"/>
              </a:ext>
            </a:extLst>
          </p:cNvPr>
          <p:cNvSpPr txBox="1"/>
          <p:nvPr/>
        </p:nvSpPr>
        <p:spPr>
          <a:xfrm>
            <a:off x="3399690" y="2557117"/>
            <a:ext cx="1378634"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ES" dirty="0"/>
              <a:t>TECHO DE CRISTAL</a:t>
            </a:r>
          </a:p>
        </p:txBody>
      </p:sp>
      <p:sp>
        <p:nvSpPr>
          <p:cNvPr id="7" name="CuadroTexto 6">
            <a:extLst>
              <a:ext uri="{FF2B5EF4-FFF2-40B4-BE49-F238E27FC236}">
                <a16:creationId xmlns="" xmlns:a16="http://schemas.microsoft.com/office/drawing/2014/main" id="{7E1A1255-B688-4F41-9468-378A4DB44BF9}"/>
              </a:ext>
            </a:extLst>
          </p:cNvPr>
          <p:cNvSpPr txBox="1"/>
          <p:nvPr/>
        </p:nvSpPr>
        <p:spPr>
          <a:xfrm rot="19153997">
            <a:off x="1060954" y="2924353"/>
            <a:ext cx="1875531"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ES" dirty="0"/>
              <a:t>SEGREGACIÓN VERTICAL</a:t>
            </a:r>
          </a:p>
        </p:txBody>
      </p:sp>
      <p:sp>
        <p:nvSpPr>
          <p:cNvPr id="8" name="CuadroTexto 7">
            <a:extLst>
              <a:ext uri="{FF2B5EF4-FFF2-40B4-BE49-F238E27FC236}">
                <a16:creationId xmlns="" xmlns:a16="http://schemas.microsoft.com/office/drawing/2014/main" id="{FF650A27-6C4C-4738-A748-82BD9CAC6F2C}"/>
              </a:ext>
            </a:extLst>
          </p:cNvPr>
          <p:cNvSpPr txBox="1"/>
          <p:nvPr/>
        </p:nvSpPr>
        <p:spPr>
          <a:xfrm>
            <a:off x="1242726" y="4328885"/>
            <a:ext cx="1875531"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ES" dirty="0"/>
              <a:t>SEGREGACIÓN HORIZONTAL</a:t>
            </a:r>
          </a:p>
        </p:txBody>
      </p:sp>
      <p:sp>
        <p:nvSpPr>
          <p:cNvPr id="9" name="CuadroTexto 8">
            <a:extLst>
              <a:ext uri="{FF2B5EF4-FFF2-40B4-BE49-F238E27FC236}">
                <a16:creationId xmlns="" xmlns:a16="http://schemas.microsoft.com/office/drawing/2014/main" id="{331FD290-1CEB-4215-B732-9C80FABCD101}"/>
              </a:ext>
            </a:extLst>
          </p:cNvPr>
          <p:cNvSpPr txBox="1"/>
          <p:nvPr/>
        </p:nvSpPr>
        <p:spPr>
          <a:xfrm>
            <a:off x="3525081" y="1213634"/>
            <a:ext cx="2635351"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ES" dirty="0"/>
              <a:t>ESPACIO PÚBLICO/DOMÉSTICO</a:t>
            </a:r>
          </a:p>
        </p:txBody>
      </p:sp>
      <p:sp>
        <p:nvSpPr>
          <p:cNvPr id="10" name="CuadroTexto 9">
            <a:extLst>
              <a:ext uri="{FF2B5EF4-FFF2-40B4-BE49-F238E27FC236}">
                <a16:creationId xmlns="" xmlns:a16="http://schemas.microsoft.com/office/drawing/2014/main" id="{C6B5A262-37E9-433C-A6AB-672757F54E98}"/>
              </a:ext>
            </a:extLst>
          </p:cNvPr>
          <p:cNvSpPr txBox="1"/>
          <p:nvPr/>
        </p:nvSpPr>
        <p:spPr>
          <a:xfrm>
            <a:off x="6972806" y="1372326"/>
            <a:ext cx="1531114"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ES" dirty="0"/>
              <a:t>PROYECTO DE VIDA</a:t>
            </a:r>
          </a:p>
        </p:txBody>
      </p:sp>
      <p:sp>
        <p:nvSpPr>
          <p:cNvPr id="11" name="CuadroTexto 10">
            <a:extLst>
              <a:ext uri="{FF2B5EF4-FFF2-40B4-BE49-F238E27FC236}">
                <a16:creationId xmlns="" xmlns:a16="http://schemas.microsoft.com/office/drawing/2014/main" id="{1D1C7B83-1083-4AA2-A723-3BA7049664E3}"/>
              </a:ext>
            </a:extLst>
          </p:cNvPr>
          <p:cNvSpPr txBox="1"/>
          <p:nvPr/>
        </p:nvSpPr>
        <p:spPr>
          <a:xfrm>
            <a:off x="8081584" y="2187785"/>
            <a:ext cx="1742130"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ES" dirty="0"/>
              <a:t>MATERNIDAD</a:t>
            </a:r>
          </a:p>
        </p:txBody>
      </p:sp>
      <p:sp>
        <p:nvSpPr>
          <p:cNvPr id="12" name="CuadroTexto 11">
            <a:extLst>
              <a:ext uri="{FF2B5EF4-FFF2-40B4-BE49-F238E27FC236}">
                <a16:creationId xmlns="" xmlns:a16="http://schemas.microsoft.com/office/drawing/2014/main" id="{69F84725-3E90-4879-9079-755CCE93003D}"/>
              </a:ext>
            </a:extLst>
          </p:cNvPr>
          <p:cNvSpPr txBox="1"/>
          <p:nvPr/>
        </p:nvSpPr>
        <p:spPr>
          <a:xfrm>
            <a:off x="4667969" y="3458288"/>
            <a:ext cx="2304837"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ES" dirty="0"/>
              <a:t>ANDROCENTRISMO</a:t>
            </a:r>
          </a:p>
        </p:txBody>
      </p:sp>
      <p:sp>
        <p:nvSpPr>
          <p:cNvPr id="13" name="CuadroTexto 12">
            <a:extLst>
              <a:ext uri="{FF2B5EF4-FFF2-40B4-BE49-F238E27FC236}">
                <a16:creationId xmlns="" xmlns:a16="http://schemas.microsoft.com/office/drawing/2014/main" id="{1E9824B0-C495-45BD-B4E4-FDD8AF29596B}"/>
              </a:ext>
            </a:extLst>
          </p:cNvPr>
          <p:cNvSpPr txBox="1"/>
          <p:nvPr/>
        </p:nvSpPr>
        <p:spPr>
          <a:xfrm>
            <a:off x="7730114" y="2894819"/>
            <a:ext cx="1869788"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ES" dirty="0"/>
              <a:t>CORRESPONSABILIDAD</a:t>
            </a:r>
          </a:p>
        </p:txBody>
      </p:sp>
      <p:sp>
        <p:nvSpPr>
          <p:cNvPr id="14" name="CuadroTexto 13">
            <a:extLst>
              <a:ext uri="{FF2B5EF4-FFF2-40B4-BE49-F238E27FC236}">
                <a16:creationId xmlns="" xmlns:a16="http://schemas.microsoft.com/office/drawing/2014/main" id="{A562CBFE-0820-4FB2-8904-7C53662D4B43}"/>
              </a:ext>
            </a:extLst>
          </p:cNvPr>
          <p:cNvSpPr txBox="1"/>
          <p:nvPr/>
        </p:nvSpPr>
        <p:spPr>
          <a:xfrm>
            <a:off x="2464796" y="3598612"/>
            <a:ext cx="1869788"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ES" dirty="0"/>
              <a:t>LENGUAJE</a:t>
            </a:r>
          </a:p>
        </p:txBody>
      </p:sp>
      <p:sp>
        <p:nvSpPr>
          <p:cNvPr id="15" name="CuadroTexto 14">
            <a:extLst>
              <a:ext uri="{FF2B5EF4-FFF2-40B4-BE49-F238E27FC236}">
                <a16:creationId xmlns="" xmlns:a16="http://schemas.microsoft.com/office/drawing/2014/main" id="{1865BF08-6CF6-40E4-99B6-B688F6474628}"/>
              </a:ext>
            </a:extLst>
          </p:cNvPr>
          <p:cNvSpPr txBox="1"/>
          <p:nvPr/>
        </p:nvSpPr>
        <p:spPr>
          <a:xfrm>
            <a:off x="5788424" y="4149968"/>
            <a:ext cx="2020009"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ES" dirty="0"/>
              <a:t>MEDIOS DE COMUNICACIÓN</a:t>
            </a:r>
          </a:p>
        </p:txBody>
      </p:sp>
      <p:sp>
        <p:nvSpPr>
          <p:cNvPr id="16" name="CuadroTexto 15">
            <a:extLst>
              <a:ext uri="{FF2B5EF4-FFF2-40B4-BE49-F238E27FC236}">
                <a16:creationId xmlns="" xmlns:a16="http://schemas.microsoft.com/office/drawing/2014/main" id="{C7F88B6D-1D05-400F-9EB1-FCB9A92FBA37}"/>
              </a:ext>
            </a:extLst>
          </p:cNvPr>
          <p:cNvSpPr txBox="1"/>
          <p:nvPr/>
        </p:nvSpPr>
        <p:spPr>
          <a:xfrm>
            <a:off x="5361843" y="2286001"/>
            <a:ext cx="2020009"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ES" dirty="0"/>
              <a:t>PUBLICIDAD</a:t>
            </a:r>
          </a:p>
          <a:p>
            <a:pPr algn="ctr"/>
            <a:r>
              <a:rPr lang="es-ES" dirty="0"/>
              <a:t>COSIFICACIÓN</a:t>
            </a:r>
          </a:p>
        </p:txBody>
      </p:sp>
      <p:sp>
        <p:nvSpPr>
          <p:cNvPr id="17" name="CuadroTexto 16">
            <a:extLst>
              <a:ext uri="{FF2B5EF4-FFF2-40B4-BE49-F238E27FC236}">
                <a16:creationId xmlns="" xmlns:a16="http://schemas.microsoft.com/office/drawing/2014/main" id="{04B1AE6A-F640-4A60-AF40-797F6F174F42}"/>
              </a:ext>
            </a:extLst>
          </p:cNvPr>
          <p:cNvSpPr txBox="1"/>
          <p:nvPr/>
        </p:nvSpPr>
        <p:spPr>
          <a:xfrm>
            <a:off x="8516773" y="3938097"/>
            <a:ext cx="2635351"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ES" dirty="0"/>
              <a:t>ROLES Y ESTEREOTIPOS DE GÉNERO</a:t>
            </a:r>
          </a:p>
        </p:txBody>
      </p:sp>
      <p:sp>
        <p:nvSpPr>
          <p:cNvPr id="19" name="CuadroTexto 18">
            <a:extLst>
              <a:ext uri="{FF2B5EF4-FFF2-40B4-BE49-F238E27FC236}">
                <a16:creationId xmlns="" xmlns:a16="http://schemas.microsoft.com/office/drawing/2014/main" id="{7C7742B6-362A-4968-80F7-896A2E3A0435}"/>
              </a:ext>
            </a:extLst>
          </p:cNvPr>
          <p:cNvSpPr txBox="1"/>
          <p:nvPr/>
        </p:nvSpPr>
        <p:spPr>
          <a:xfrm>
            <a:off x="9170924" y="4790550"/>
            <a:ext cx="1647131"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ES" dirty="0"/>
              <a:t>IDENTIDADES</a:t>
            </a:r>
          </a:p>
        </p:txBody>
      </p:sp>
      <p:sp>
        <p:nvSpPr>
          <p:cNvPr id="20" name="CuadroTexto 19">
            <a:extLst>
              <a:ext uri="{FF2B5EF4-FFF2-40B4-BE49-F238E27FC236}">
                <a16:creationId xmlns="" xmlns:a16="http://schemas.microsoft.com/office/drawing/2014/main" id="{A7E0400C-10BD-4450-9CA5-2739E5B8E330}"/>
              </a:ext>
            </a:extLst>
          </p:cNvPr>
          <p:cNvSpPr txBox="1"/>
          <p:nvPr/>
        </p:nvSpPr>
        <p:spPr>
          <a:xfrm>
            <a:off x="3525081" y="4421218"/>
            <a:ext cx="1632210"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ES" dirty="0"/>
              <a:t>VIOLENCIAS </a:t>
            </a:r>
          </a:p>
        </p:txBody>
      </p:sp>
      <p:sp>
        <p:nvSpPr>
          <p:cNvPr id="21" name="CuadroTexto 20">
            <a:extLst>
              <a:ext uri="{FF2B5EF4-FFF2-40B4-BE49-F238E27FC236}">
                <a16:creationId xmlns="" xmlns:a16="http://schemas.microsoft.com/office/drawing/2014/main" id="{6867584E-839B-4E9E-BD35-13056B4EC00D}"/>
              </a:ext>
            </a:extLst>
          </p:cNvPr>
          <p:cNvSpPr txBox="1"/>
          <p:nvPr/>
        </p:nvSpPr>
        <p:spPr>
          <a:xfrm>
            <a:off x="9948164" y="2762859"/>
            <a:ext cx="1378634"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ES" dirty="0"/>
              <a:t>CIENCIAS</a:t>
            </a:r>
          </a:p>
        </p:txBody>
      </p:sp>
      <p:sp>
        <p:nvSpPr>
          <p:cNvPr id="22" name="CuadroTexto 21">
            <a:extLst>
              <a:ext uri="{FF2B5EF4-FFF2-40B4-BE49-F238E27FC236}">
                <a16:creationId xmlns="" xmlns:a16="http://schemas.microsoft.com/office/drawing/2014/main" id="{A10719E1-08F8-4CD6-8E9A-0E79793CF133}"/>
              </a:ext>
            </a:extLst>
          </p:cNvPr>
          <p:cNvSpPr txBox="1"/>
          <p:nvPr/>
        </p:nvSpPr>
        <p:spPr>
          <a:xfrm>
            <a:off x="5820387" y="5271908"/>
            <a:ext cx="1378634"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ES" dirty="0"/>
              <a:t>HISTORIA</a:t>
            </a:r>
          </a:p>
        </p:txBody>
      </p:sp>
      <p:sp>
        <p:nvSpPr>
          <p:cNvPr id="23" name="CuadroTexto 22">
            <a:extLst>
              <a:ext uri="{FF2B5EF4-FFF2-40B4-BE49-F238E27FC236}">
                <a16:creationId xmlns="" xmlns:a16="http://schemas.microsoft.com/office/drawing/2014/main" id="{180C6A98-4A9E-457D-A354-1DC9C65FF367}"/>
              </a:ext>
            </a:extLst>
          </p:cNvPr>
          <p:cNvSpPr txBox="1"/>
          <p:nvPr/>
        </p:nvSpPr>
        <p:spPr>
          <a:xfrm>
            <a:off x="2625496" y="5243824"/>
            <a:ext cx="1821074"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ES" dirty="0"/>
              <a:t>ECONOMÍA</a:t>
            </a:r>
          </a:p>
        </p:txBody>
      </p:sp>
      <p:sp>
        <p:nvSpPr>
          <p:cNvPr id="24" name="CuadroTexto 23">
            <a:extLst>
              <a:ext uri="{FF2B5EF4-FFF2-40B4-BE49-F238E27FC236}">
                <a16:creationId xmlns="" xmlns:a16="http://schemas.microsoft.com/office/drawing/2014/main" id="{C65066C0-141E-4A16-A2A8-CB95009F056B}"/>
              </a:ext>
            </a:extLst>
          </p:cNvPr>
          <p:cNvSpPr txBox="1"/>
          <p:nvPr/>
        </p:nvSpPr>
        <p:spPr>
          <a:xfrm>
            <a:off x="7532676" y="5740106"/>
            <a:ext cx="1378634"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ES" dirty="0"/>
              <a:t>SESGO DE GÉNERO</a:t>
            </a:r>
          </a:p>
        </p:txBody>
      </p:sp>
      <p:sp>
        <p:nvSpPr>
          <p:cNvPr id="25" name="CuadroTexto 24">
            <a:extLst>
              <a:ext uri="{FF2B5EF4-FFF2-40B4-BE49-F238E27FC236}">
                <a16:creationId xmlns="" xmlns:a16="http://schemas.microsoft.com/office/drawing/2014/main" id="{6F5ED14E-5E13-4212-9C6A-10646DC7C434}"/>
              </a:ext>
            </a:extLst>
          </p:cNvPr>
          <p:cNvSpPr txBox="1"/>
          <p:nvPr/>
        </p:nvSpPr>
        <p:spPr>
          <a:xfrm>
            <a:off x="4099832" y="6119078"/>
            <a:ext cx="1485848"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ES" dirty="0"/>
              <a:t>PUBLICIDAD</a:t>
            </a:r>
          </a:p>
        </p:txBody>
      </p:sp>
      <p:sp>
        <p:nvSpPr>
          <p:cNvPr id="26" name="CuadroTexto 25">
            <a:extLst>
              <a:ext uri="{FF2B5EF4-FFF2-40B4-BE49-F238E27FC236}">
                <a16:creationId xmlns="" xmlns:a16="http://schemas.microsoft.com/office/drawing/2014/main" id="{E9882D63-4269-4DCB-A11B-2AA72158FDC6}"/>
              </a:ext>
            </a:extLst>
          </p:cNvPr>
          <p:cNvSpPr txBox="1"/>
          <p:nvPr/>
        </p:nvSpPr>
        <p:spPr>
          <a:xfrm>
            <a:off x="1506494" y="5694357"/>
            <a:ext cx="1485848" cy="9233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ES" dirty="0"/>
              <a:t>MEDIOS DE COMUNICACIÓN</a:t>
            </a:r>
          </a:p>
        </p:txBody>
      </p:sp>
      <p:sp>
        <p:nvSpPr>
          <p:cNvPr id="27" name="CuadroTexto 26">
            <a:extLst>
              <a:ext uri="{FF2B5EF4-FFF2-40B4-BE49-F238E27FC236}">
                <a16:creationId xmlns="" xmlns:a16="http://schemas.microsoft.com/office/drawing/2014/main" id="{05EB30AC-100F-42C5-8239-14B797F938FE}"/>
              </a:ext>
            </a:extLst>
          </p:cNvPr>
          <p:cNvSpPr txBox="1"/>
          <p:nvPr/>
        </p:nvSpPr>
        <p:spPr>
          <a:xfrm>
            <a:off x="9666276" y="5717800"/>
            <a:ext cx="1485848"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ES" dirty="0"/>
              <a:t>SALUD</a:t>
            </a:r>
          </a:p>
        </p:txBody>
      </p:sp>
    </p:spTree>
    <p:extLst>
      <p:ext uri="{BB962C8B-B14F-4D97-AF65-F5344CB8AC3E}">
        <p14:creationId xmlns:p14="http://schemas.microsoft.com/office/powerpoint/2010/main" val="18313206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A2F766C1-B315-4EAF-86D6-515FABF611B9}"/>
              </a:ext>
            </a:extLst>
          </p:cNvPr>
          <p:cNvSpPr>
            <a:spLocks noGrp="1"/>
          </p:cNvSpPr>
          <p:nvPr>
            <p:ph type="ctrTitle"/>
          </p:nvPr>
        </p:nvSpPr>
        <p:spPr/>
        <p:txBody>
          <a:bodyPr/>
          <a:lstStyle/>
          <a:p>
            <a:r>
              <a:rPr lang="es-ES" sz="3600" dirty="0"/>
              <a:t>QUE TIENE QUE </a:t>
            </a:r>
            <a:r>
              <a:rPr lang="es-ES" sz="3600" dirty="0" smtClean="0"/>
              <a:t>VER</a:t>
            </a:r>
            <a:br>
              <a:rPr lang="es-ES" sz="3600" dirty="0" smtClean="0"/>
            </a:br>
            <a:r>
              <a:rPr lang="es-ES" sz="3600" dirty="0" smtClean="0"/>
              <a:t> </a:t>
            </a:r>
            <a:r>
              <a:rPr lang="es-ES" sz="3600" dirty="0"/>
              <a:t>ESTO CON EL </a:t>
            </a:r>
            <a:r>
              <a:rPr lang="es-ES" sz="3600" dirty="0" smtClean="0"/>
              <a:t/>
            </a:r>
            <a:br>
              <a:rPr lang="es-ES" sz="3600" dirty="0" smtClean="0"/>
            </a:br>
            <a:r>
              <a:rPr lang="es-ES" sz="3600" dirty="0" smtClean="0"/>
              <a:t>MAINSTREAMING</a:t>
            </a:r>
            <a:endParaRPr lang="es-ES" sz="3600" dirty="0"/>
          </a:p>
        </p:txBody>
      </p:sp>
    </p:spTree>
    <p:extLst>
      <p:ext uri="{BB962C8B-B14F-4D97-AF65-F5344CB8AC3E}">
        <p14:creationId xmlns:p14="http://schemas.microsoft.com/office/powerpoint/2010/main" val="31062250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 xmlns:a16="http://schemas.microsoft.com/office/drawing/2014/main" id="{937A1529-566A-41B4-8BBA-014292A125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0966" y="165273"/>
            <a:ext cx="4951827" cy="6636469"/>
          </a:xfrm>
          <a:prstGeom prst="rect">
            <a:avLst/>
          </a:prstGeom>
        </p:spPr>
      </p:pic>
      <p:sp>
        <p:nvSpPr>
          <p:cNvPr id="2" name="Título 1">
            <a:extLst>
              <a:ext uri="{FF2B5EF4-FFF2-40B4-BE49-F238E27FC236}">
                <a16:creationId xmlns="" xmlns:a16="http://schemas.microsoft.com/office/drawing/2014/main" id="{A2F766C1-B315-4EAF-86D6-515FABF611B9}"/>
              </a:ext>
            </a:extLst>
          </p:cNvPr>
          <p:cNvSpPr>
            <a:spLocks noGrp="1"/>
          </p:cNvSpPr>
          <p:nvPr>
            <p:ph type="title"/>
          </p:nvPr>
        </p:nvSpPr>
        <p:spPr>
          <a:xfrm>
            <a:off x="978704" y="165273"/>
            <a:ext cx="5675315" cy="1492132"/>
          </a:xfrm>
        </p:spPr>
        <p:txBody>
          <a:bodyPr>
            <a:normAutofit fontScale="90000"/>
          </a:bodyPr>
          <a:lstStyle/>
          <a:p>
            <a:pPr algn="ctr"/>
            <a:r>
              <a:rPr lang="es-ES" sz="4400" dirty="0"/>
              <a:t>¿Cómo llevar a la practica el enfoque de genero?</a:t>
            </a:r>
            <a:r>
              <a:rPr lang="es-ES" sz="6000" dirty="0"/>
              <a:t/>
            </a:r>
            <a:br>
              <a:rPr lang="es-ES" sz="6000" dirty="0"/>
            </a:br>
            <a:r>
              <a:rPr lang="es-ES" sz="6000" dirty="0"/>
              <a:t/>
            </a:r>
            <a:br>
              <a:rPr lang="es-ES" sz="6000" dirty="0"/>
            </a:br>
            <a:r>
              <a:rPr lang="es-ES" sz="3600" dirty="0"/>
              <a:t>1. concienciación sobre la necesidades su aplicación </a:t>
            </a:r>
            <a:br>
              <a:rPr lang="es-ES" sz="3600" dirty="0"/>
            </a:br>
            <a:r>
              <a:rPr lang="es-ES" sz="3600" dirty="0"/>
              <a:t>2. compromiso de para garantías</a:t>
            </a:r>
            <a:br>
              <a:rPr lang="es-ES" sz="3600" dirty="0"/>
            </a:br>
            <a:r>
              <a:rPr lang="es-ES" sz="2800" dirty="0"/>
              <a:t/>
            </a:r>
            <a:br>
              <a:rPr lang="es-ES" sz="2800" dirty="0"/>
            </a:br>
            <a:r>
              <a:rPr lang="es-ES" sz="3200" dirty="0"/>
              <a:t/>
            </a:r>
            <a:br>
              <a:rPr lang="es-ES" sz="3200" dirty="0"/>
            </a:br>
            <a:r>
              <a:rPr lang="es-ES" sz="4000" dirty="0"/>
              <a:t>*esto significa poner en marcha un cambio cultural</a:t>
            </a:r>
            <a:endParaRPr lang="es-ES" sz="6000" dirty="0"/>
          </a:p>
        </p:txBody>
      </p:sp>
    </p:spTree>
    <p:extLst>
      <p:ext uri="{BB962C8B-B14F-4D97-AF65-F5344CB8AC3E}">
        <p14:creationId xmlns:p14="http://schemas.microsoft.com/office/powerpoint/2010/main" val="1542888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A4F0A9E1-B7A6-4060-AA8F-A930CB088058}"/>
              </a:ext>
            </a:extLst>
          </p:cNvPr>
          <p:cNvSpPr>
            <a:spLocks noGrp="1"/>
          </p:cNvSpPr>
          <p:nvPr>
            <p:ph type="title"/>
          </p:nvPr>
        </p:nvSpPr>
        <p:spPr/>
        <p:txBody>
          <a:bodyPr>
            <a:normAutofit fontScale="90000"/>
          </a:bodyPr>
          <a:lstStyle/>
          <a:p>
            <a:pPr algn="ctr"/>
            <a:r>
              <a:rPr lang="es-ES" dirty="0"/>
              <a:t>EJEMPLO de aplicación practica sobre enfoque de género:</a:t>
            </a:r>
            <a:br>
              <a:rPr lang="es-ES" dirty="0"/>
            </a:br>
            <a:r>
              <a:rPr lang="es-ES" sz="5400" b="1" dirty="0"/>
              <a:t>Sinfónica de Boston</a:t>
            </a:r>
            <a:r>
              <a:rPr lang="es-ES" dirty="0"/>
              <a:t/>
            </a:r>
            <a:br>
              <a:rPr lang="es-ES" dirty="0"/>
            </a:br>
            <a:r>
              <a:rPr lang="es-ES" dirty="0"/>
              <a:t> </a:t>
            </a:r>
          </a:p>
        </p:txBody>
      </p:sp>
      <p:sp>
        <p:nvSpPr>
          <p:cNvPr id="3" name="Marcador de contenido 2">
            <a:extLst>
              <a:ext uri="{FF2B5EF4-FFF2-40B4-BE49-F238E27FC236}">
                <a16:creationId xmlns="" xmlns:a16="http://schemas.microsoft.com/office/drawing/2014/main" id="{386F255E-BF8B-46C5-A622-99733E2B1F44}"/>
              </a:ext>
            </a:extLst>
          </p:cNvPr>
          <p:cNvSpPr>
            <a:spLocks noGrp="1"/>
          </p:cNvSpPr>
          <p:nvPr>
            <p:ph idx="1"/>
          </p:nvPr>
        </p:nvSpPr>
        <p:spPr>
          <a:xfrm>
            <a:off x="1251677" y="2616591"/>
            <a:ext cx="3559473" cy="3859023"/>
          </a:xfrm>
        </p:spPr>
        <p:txBody>
          <a:bodyPr/>
          <a:lstStyle/>
          <a:p>
            <a:pPr marL="457200" indent="-457200">
              <a:buAutoNum type="arabicPeriod"/>
            </a:pPr>
            <a:r>
              <a:rPr lang="es-ES" dirty="0"/>
              <a:t>IDENTIFICAR LA REALIDAS SIN SESGO DE GÉNERO</a:t>
            </a:r>
          </a:p>
          <a:p>
            <a:pPr marL="914400" lvl="1" indent="-457200">
              <a:buAutoNum type="arabicPeriod"/>
            </a:pPr>
            <a:r>
              <a:rPr lang="es-ES" dirty="0"/>
              <a:t>¿Qué VER? </a:t>
            </a:r>
          </a:p>
          <a:p>
            <a:pPr marL="914400" lvl="1" indent="-457200">
              <a:buAutoNum type="arabicPeriod"/>
            </a:pPr>
            <a:r>
              <a:rPr lang="es-ES" dirty="0"/>
              <a:t>DESDE DONDE MIRAR</a:t>
            </a:r>
          </a:p>
          <a:p>
            <a:pPr marL="0" indent="0">
              <a:buNone/>
            </a:pPr>
            <a:endParaRPr lang="es-ES" dirty="0"/>
          </a:p>
        </p:txBody>
      </p:sp>
      <p:pic>
        <p:nvPicPr>
          <p:cNvPr id="5" name="Imagen 4">
            <a:extLst>
              <a:ext uri="{FF2B5EF4-FFF2-40B4-BE49-F238E27FC236}">
                <a16:creationId xmlns="" xmlns:a16="http://schemas.microsoft.com/office/drawing/2014/main" id="{81008409-34B0-483E-8CBD-04FC23516F27}"/>
              </a:ext>
            </a:extLst>
          </p:cNvPr>
          <p:cNvPicPr>
            <a:picLocks noChangeAspect="1"/>
          </p:cNvPicPr>
          <p:nvPr/>
        </p:nvPicPr>
        <p:blipFill>
          <a:blip r:embed="rId2">
            <a:extLst>
              <a:ext uri="{BEBA8EAE-BF5A-486C-A8C5-ECC9F3942E4B}">
                <a14:imgProps xmlns:a14="http://schemas.microsoft.com/office/drawing/2010/main">
                  <a14:imgLayer r:embed="rId3">
                    <a14:imgEffect>
                      <a14:artisticCrisscrossEtching/>
                    </a14:imgEffect>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5372259" y="2616591"/>
            <a:ext cx="5858218" cy="420023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3015879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 xmlns:a16="http://schemas.microsoft.com/office/drawing/2014/main" id="{FBDC782B-8551-414E-93FC-EE9632F129C2}"/>
              </a:ext>
            </a:extLst>
          </p:cNvPr>
          <p:cNvSpPr>
            <a:spLocks noGrp="1"/>
          </p:cNvSpPr>
          <p:nvPr>
            <p:ph type="title"/>
          </p:nvPr>
        </p:nvSpPr>
        <p:spPr>
          <a:xfrm>
            <a:off x="1251677" y="607875"/>
            <a:ext cx="10179050" cy="1492250"/>
          </a:xfrm>
        </p:spPr>
        <p:txBody>
          <a:bodyPr/>
          <a:lstStyle/>
          <a:p>
            <a:pPr algn="ctr"/>
            <a:r>
              <a:rPr lang="es-ES" dirty="0"/>
              <a:t>EJEMPLO 2 de </a:t>
            </a:r>
            <a:r>
              <a:rPr lang="es-ES" dirty="0" err="1"/>
              <a:t>mainstreaming</a:t>
            </a:r>
            <a:r>
              <a:rPr lang="es-ES" dirty="0"/>
              <a:t> </a:t>
            </a:r>
          </a:p>
        </p:txBody>
      </p:sp>
      <p:sp>
        <p:nvSpPr>
          <p:cNvPr id="5" name="Marcador de contenido 2">
            <a:extLst>
              <a:ext uri="{FF2B5EF4-FFF2-40B4-BE49-F238E27FC236}">
                <a16:creationId xmlns="" xmlns:a16="http://schemas.microsoft.com/office/drawing/2014/main" id="{938E2F84-2E8E-4D10-9067-A9A66D2CC5E7}"/>
              </a:ext>
            </a:extLst>
          </p:cNvPr>
          <p:cNvSpPr>
            <a:spLocks noGrp="1"/>
          </p:cNvSpPr>
          <p:nvPr>
            <p:ph idx="1"/>
          </p:nvPr>
        </p:nvSpPr>
        <p:spPr>
          <a:xfrm>
            <a:off x="1251677" y="1758462"/>
            <a:ext cx="10449993" cy="4735103"/>
          </a:xfrm>
        </p:spPr>
        <p:txBody>
          <a:bodyPr>
            <a:normAutofit fontScale="92500"/>
          </a:bodyPr>
          <a:lstStyle/>
          <a:p>
            <a:pPr marL="0" indent="0">
              <a:buNone/>
            </a:pPr>
            <a:r>
              <a:rPr lang="es-ES" sz="2400" b="1" dirty="0"/>
              <a:t>Procedimiento de acceso a la Sinfónica de Boston. </a:t>
            </a:r>
          </a:p>
          <a:p>
            <a:pPr marL="0" indent="0">
              <a:buNone/>
            </a:pPr>
            <a:r>
              <a:rPr lang="es-ES" sz="2400" dirty="0"/>
              <a:t>Antes de los 70s: se justifica por aptitud para la música.</a:t>
            </a:r>
          </a:p>
          <a:p>
            <a:pPr marL="0" indent="0">
              <a:buNone/>
            </a:pPr>
            <a:r>
              <a:rPr lang="es-ES" sz="2400" dirty="0"/>
              <a:t>¿Qué ver? Y ¿Dónde mirar? </a:t>
            </a:r>
          </a:p>
          <a:p>
            <a:pPr>
              <a:buFontTx/>
              <a:buChar char="-"/>
            </a:pPr>
            <a:r>
              <a:rPr lang="es-ES" sz="2400" dirty="0"/>
              <a:t>Tipo de prueba de acceso: Casting neutro ¿ ES IGUALITARIO?</a:t>
            </a:r>
          </a:p>
          <a:p>
            <a:pPr marL="0" indent="0">
              <a:buNone/>
            </a:pPr>
            <a:r>
              <a:rPr lang="es-ES" sz="2400" dirty="0"/>
              <a:t>¿ Tiene en cuenta la convocatoria la realidad/desigualdad sobre las y los músicos?</a:t>
            </a:r>
          </a:p>
          <a:p>
            <a:pPr marL="0" indent="0">
              <a:buNone/>
            </a:pPr>
            <a:r>
              <a:rPr lang="es-ES" sz="2400" dirty="0"/>
              <a:t>¿ Alguna medida para cambiar la realidad?</a:t>
            </a:r>
          </a:p>
          <a:p>
            <a:pPr marL="0" indent="0">
              <a:buNone/>
            </a:pPr>
            <a:r>
              <a:rPr lang="es-ES" sz="2400" dirty="0"/>
              <a:t>¿ Pueden haber sesgo de género por parte del personal del jurado? ¿Cómo se conforma el jurado?</a:t>
            </a:r>
          </a:p>
          <a:p>
            <a:pPr marL="0" indent="0">
              <a:buNone/>
            </a:pPr>
            <a:r>
              <a:rPr lang="es-ES" sz="2400" dirty="0"/>
              <a:t>¿ Es efectiva?</a:t>
            </a:r>
          </a:p>
          <a:p>
            <a:pPr marL="0" indent="0">
              <a:buNone/>
            </a:pPr>
            <a:r>
              <a:rPr lang="es-ES" sz="2400" dirty="0"/>
              <a:t>¿A parte del género tiene en cuenta alguna otra situación de desigualdad? (trasversalidad)</a:t>
            </a:r>
          </a:p>
          <a:p>
            <a:pPr marL="0" indent="0">
              <a:buNone/>
            </a:pPr>
            <a:endParaRPr lang="es-ES" sz="2400" dirty="0"/>
          </a:p>
          <a:p>
            <a:pPr marL="0" indent="0">
              <a:buNone/>
            </a:pPr>
            <a:endParaRPr lang="es-ES" sz="2400" dirty="0"/>
          </a:p>
        </p:txBody>
      </p:sp>
    </p:spTree>
    <p:extLst>
      <p:ext uri="{BB962C8B-B14F-4D97-AF65-F5344CB8AC3E}">
        <p14:creationId xmlns:p14="http://schemas.microsoft.com/office/powerpoint/2010/main" val="22854449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929B2574-3F34-4992-941F-4F3C4B7BFE7B}"/>
              </a:ext>
            </a:extLst>
          </p:cNvPr>
          <p:cNvSpPr>
            <a:spLocks noGrp="1"/>
          </p:cNvSpPr>
          <p:nvPr>
            <p:ph type="title"/>
          </p:nvPr>
        </p:nvSpPr>
        <p:spPr/>
        <p:txBody>
          <a:bodyPr>
            <a:noAutofit/>
          </a:bodyPr>
          <a:lstStyle/>
          <a:p>
            <a:r>
              <a:rPr lang="es-ES" sz="4000" dirty="0"/>
              <a:t>En 1952, la Orquesta Sinfónica de Boston tomó una decisión que se haría famosa: las “audiciones a ciegas”</a:t>
            </a:r>
          </a:p>
        </p:txBody>
      </p:sp>
      <p:sp>
        <p:nvSpPr>
          <p:cNvPr id="3" name="Marcador de contenido 2">
            <a:extLst>
              <a:ext uri="{FF2B5EF4-FFF2-40B4-BE49-F238E27FC236}">
                <a16:creationId xmlns="" xmlns:a16="http://schemas.microsoft.com/office/drawing/2014/main" id="{B47D72D4-BF30-46A2-B54A-2800F5AD39CB}"/>
              </a:ext>
            </a:extLst>
          </p:cNvPr>
          <p:cNvSpPr>
            <a:spLocks noGrp="1"/>
          </p:cNvSpPr>
          <p:nvPr>
            <p:ph idx="1"/>
          </p:nvPr>
        </p:nvSpPr>
        <p:spPr>
          <a:xfrm>
            <a:off x="1251678" y="2622545"/>
            <a:ext cx="6860516" cy="3853069"/>
          </a:xfrm>
        </p:spPr>
        <p:txBody>
          <a:bodyPr>
            <a:normAutofit fontScale="92500" lnSpcReduction="10000"/>
          </a:bodyPr>
          <a:lstStyle/>
          <a:p>
            <a:pPr marL="0" indent="0" algn="just">
              <a:buNone/>
            </a:pPr>
            <a:r>
              <a:rPr lang="es-ES" sz="2400" dirty="0"/>
              <a:t>Durante la década de los años 70, otras orquestas empezaron a adoptar el procedimiento de la Sinfónica de Boston. En los años 90, muchas de estas orquestas ya habían visto crecer su proporción de mujeres. La Filarmónica de Nueva York, por ejemplo, alcanzó un 35% de intérpretes femeninas en 1997, lo que suponía un cambio drástico tras décadas de no tener ni una sola mujer. Un estudio de 11 orquestas importantes descubrió que un 55% de las nuevas contrataciones de mujeres era atribuible a la práctica de la prueba “a ciegas”.</a:t>
            </a:r>
            <a:br>
              <a:rPr lang="es-ES" sz="2400" dirty="0"/>
            </a:br>
            <a:endParaRPr lang="es-ES" sz="2400" dirty="0"/>
          </a:p>
        </p:txBody>
      </p:sp>
      <p:pic>
        <p:nvPicPr>
          <p:cNvPr id="5" name="Imagen 4">
            <a:extLst>
              <a:ext uri="{FF2B5EF4-FFF2-40B4-BE49-F238E27FC236}">
                <a16:creationId xmlns="" xmlns:a16="http://schemas.microsoft.com/office/drawing/2014/main" id="{2ADD1D84-0D58-46E2-8C82-A62967CCDBF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04959" y="2622544"/>
            <a:ext cx="3536467" cy="3853070"/>
          </a:xfrm>
          <a:prstGeom prst="rect">
            <a:avLst/>
          </a:prstGeom>
        </p:spPr>
      </p:pic>
    </p:spTree>
    <p:extLst>
      <p:ext uri="{BB962C8B-B14F-4D97-AF65-F5344CB8AC3E}">
        <p14:creationId xmlns:p14="http://schemas.microsoft.com/office/powerpoint/2010/main" val="3663709758"/>
      </p:ext>
    </p:extLst>
  </p:cSld>
  <p:clrMapOvr>
    <a:masterClrMapping/>
  </p:clrMapOvr>
</p:sld>
</file>

<file path=ppt/theme/theme1.xml><?xml version="1.0" encoding="utf-8"?>
<a:theme xmlns:a="http://schemas.openxmlformats.org/drawingml/2006/main" name="Distintivo">
  <a:themeElements>
    <a:clrScheme name="Marquesina">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Distintivo">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stintivo">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Distintivo</Template>
  <TotalTime>393</TotalTime>
  <Words>363</Words>
  <Application>Microsoft Office PowerPoint</Application>
  <PresentationFormat>Panorámica</PresentationFormat>
  <Paragraphs>56</Paragraphs>
  <Slides>13</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13</vt:i4>
      </vt:variant>
    </vt:vector>
  </HeadingPairs>
  <TitlesOfParts>
    <vt:vector size="17" baseType="lpstr">
      <vt:lpstr>Arial</vt:lpstr>
      <vt:lpstr>Gill Sans MT</vt:lpstr>
      <vt:lpstr>Impact</vt:lpstr>
      <vt:lpstr>Distintivo</vt:lpstr>
      <vt:lpstr>UNIDAD DE GÉNERO</vt:lpstr>
      <vt:lpstr>CAMINANDO HACIA LA  IGUALDAD</vt:lpstr>
      <vt:lpstr>Presentación de PowerPoint</vt:lpstr>
      <vt:lpstr>Sistema sexo-género ¿=DAD REAL?</vt:lpstr>
      <vt:lpstr>QUE TIENE QUE VER  ESTO CON EL  MAINSTREAMING</vt:lpstr>
      <vt:lpstr>¿Cómo llevar a la practica el enfoque de genero?  1. concienciación sobre la necesidades su aplicación  2. compromiso de para garantías   *esto significa poner en marcha un cambio cultural</vt:lpstr>
      <vt:lpstr>EJEMPLO de aplicación practica sobre enfoque de género: Sinfónica de Boston  </vt:lpstr>
      <vt:lpstr>EJEMPLO 2 de mainstreaming </vt:lpstr>
      <vt:lpstr>En 1952, la Orquesta Sinfónica de Boston tomó una decisión que se haría famosa: las “audiciones a ciegas”</vt:lpstr>
      <vt:lpstr>Datos CLM 2017-2018</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recordamos</dc:title>
  <dc:creator>Sara</dc:creator>
  <cp:lastModifiedBy>Irene Gil Sabrido</cp:lastModifiedBy>
  <cp:revision>20</cp:revision>
  <dcterms:created xsi:type="dcterms:W3CDTF">2020-02-18T11:52:08Z</dcterms:created>
  <dcterms:modified xsi:type="dcterms:W3CDTF">2020-11-05T10:21:00Z</dcterms:modified>
</cp:coreProperties>
</file>